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8" r:id="rId1"/>
  </p:sldMasterIdLst>
  <p:sldIdLst>
    <p:sldId id="256" r:id="rId2"/>
    <p:sldId id="258" r:id="rId3"/>
    <p:sldId id="26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12/30/2018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762951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12/30/2018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5927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12/30/2018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841822"/>
      </p:ext>
    </p:extLst>
  </p:cSld>
  <p:clrMapOvr>
    <a:masterClrMapping/>
  </p:clrMapOvr>
  <p:transition spd="slow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12/30/2018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6951673"/>
      </p:ext>
    </p:extLst>
  </p:cSld>
  <p:clrMapOvr>
    <a:masterClrMapping/>
  </p:clrMapOvr>
  <p:transition spd="slow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12/30/2018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441743"/>
      </p:ext>
    </p:extLst>
  </p:cSld>
  <p:clrMapOvr>
    <a:masterClrMapping/>
  </p:clrMapOvr>
  <p:transition spd="slow">
    <p:randomBar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12/30/2018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347469"/>
      </p:ext>
    </p:extLst>
  </p:cSld>
  <p:clrMapOvr>
    <a:masterClrMapping/>
  </p:clrMapOvr>
  <p:transition spd="slow"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12/30/2018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348411"/>
      </p:ext>
    </p:extLst>
  </p:cSld>
  <p:clrMapOvr>
    <a:masterClrMapping/>
  </p:clrMapOvr>
  <p:transition spd="slow">
    <p:randomBa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12/30/2018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713682"/>
      </p:ext>
    </p:extLst>
  </p:cSld>
  <p:clrMapOvr>
    <a:masterClrMapping/>
  </p:clrMapOvr>
  <p:transition spd="slow">
    <p:randomBar dir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12/30/2018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332813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12/30/2018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676867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12/30/2018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423751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12/30/2018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5862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12/30/2018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987027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12/30/2018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617499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12/30/2018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309116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12/30/2018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059505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12/30/2018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895695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12/30/2018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8252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  <p:sldLayoutId id="2147483890" r:id="rId12"/>
    <p:sldLayoutId id="2147483891" r:id="rId13"/>
    <p:sldLayoutId id="2147483892" r:id="rId14"/>
    <p:sldLayoutId id="2147483893" r:id="rId15"/>
    <p:sldLayoutId id="2147483894" r:id="rId16"/>
    <p:sldLayoutId id="2147483895" r:id="rId17"/>
  </p:sldLayoutIdLst>
  <p:transition spd="slow">
    <p:randomBar dir="vert"/>
  </p:transition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2018%20OVER%20ALLOWED%20AMT%20ABN.pdf" TargetMode="External"/><Relationship Id="rId2" Type="http://schemas.openxmlformats.org/officeDocument/2006/relationships/hyperlink" Target="2018%20BLANK%20ABN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2018%20NOT%20COVERED%20ABN.pdf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D6DAC-94B2-4F43-AF90-4CA7AB419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3091" y="1423283"/>
            <a:ext cx="9517636" cy="2760528"/>
          </a:xfrm>
        </p:spPr>
        <p:txBody>
          <a:bodyPr>
            <a:normAutofit fontScale="90000"/>
          </a:bodyPr>
          <a:lstStyle/>
          <a:p>
            <a:pPr algn="ctr">
              <a:lnSpc>
                <a:spcPct val="250000"/>
              </a:lnSpc>
            </a:pPr>
            <a:r>
              <a:rPr lang="en-US" sz="8000" dirty="0">
                <a:latin typeface="Candara" panose="020E0502030303020204" pitchFamily="34" charset="0"/>
              </a:rPr>
              <a:t>Medicare ABNs</a:t>
            </a:r>
            <a:br>
              <a:rPr lang="en-US" sz="6600" dirty="0"/>
            </a:br>
            <a:r>
              <a:rPr lang="en-US" sz="3600" dirty="0"/>
              <a:t>Simplified!</a:t>
            </a:r>
            <a:endParaRPr lang="en-US" sz="6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D3AF69-0D33-42A5-A0C1-14935BFC8B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3892" y="2906319"/>
            <a:ext cx="9440034" cy="646331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/>
              <a:t>Advanced Beneficiary Notice (ABN)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829979-7986-4CDB-BDE6-30A7C260FBF1}"/>
              </a:ext>
            </a:extLst>
          </p:cNvPr>
          <p:cNvSpPr txBox="1"/>
          <p:nvPr/>
        </p:nvSpPr>
        <p:spPr>
          <a:xfrm>
            <a:off x="1874982" y="4648205"/>
            <a:ext cx="7555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Information from: Shanna Everett Documentation Department Manager</a:t>
            </a:r>
          </a:p>
          <a:p>
            <a:pPr algn="ctr"/>
            <a:r>
              <a:rPr lang="en-US" dirty="0"/>
              <a:t>Power Point by: Angela Green RDN, Director of Business Development</a:t>
            </a:r>
          </a:p>
        </p:txBody>
      </p:sp>
    </p:spTree>
    <p:extLst>
      <p:ext uri="{BB962C8B-B14F-4D97-AF65-F5344CB8AC3E}">
        <p14:creationId xmlns:p14="http://schemas.microsoft.com/office/powerpoint/2010/main" val="3968543964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43973-39D7-496F-818C-E9443EBC9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u="sng" dirty="0">
                <a:solidFill>
                  <a:srgbClr val="FFC000"/>
                </a:solidFill>
              </a:rPr>
              <a:t>*Section G: Beneficiary Options*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C6D99E-68EF-4130-B3FF-0E49371122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7478" y="1360545"/>
            <a:ext cx="2725177" cy="576262"/>
          </a:xfrm>
        </p:spPr>
        <p:txBody>
          <a:bodyPr/>
          <a:lstStyle/>
          <a:p>
            <a:r>
              <a:rPr lang="en-US" sz="3200" dirty="0"/>
              <a:t>Option 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31CE7E-8408-44B6-B2A2-BD494D86BD9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249381" y="2207491"/>
            <a:ext cx="3536623" cy="3990109"/>
          </a:xfrm>
        </p:spPr>
        <p:txBody>
          <a:bodyPr>
            <a:normAutofit fontScale="92500" lnSpcReduction="200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/>
              <a:t>By checking this option, the beneficiary agrees to receive the service and have a claim sent on their behalf, by the supplier (Medi-Rents) for a formal decision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/>
              <a:t>Payment decision maybe appealed.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/>
              <a:t>If a beneficiary needs a formal decision from Medicare to bill their secondary insurance, choose this option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C7FF1D-077C-483F-8512-1A19F4DA51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786004" y="1400320"/>
            <a:ext cx="2936241" cy="576262"/>
          </a:xfrm>
        </p:spPr>
        <p:txBody>
          <a:bodyPr/>
          <a:lstStyle/>
          <a:p>
            <a:r>
              <a:rPr lang="en-US" sz="3600" dirty="0"/>
              <a:t>Option 2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B52F6CC-6EFD-487E-82C6-BCADBC4C49E7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3786004" y="2104534"/>
            <a:ext cx="3264823" cy="4093065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/>
              <a:t>Beneficiary agrees to receive item or equipment and pay for it out of pocket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/>
              <a:t>Notifier (Medi-Rents) does not bill Medicare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/>
              <a:t>No appeal rights with this option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AD92836-7D38-4945-987F-2C58171156D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18721" y="1423743"/>
            <a:ext cx="2932113" cy="576262"/>
          </a:xfrm>
        </p:spPr>
        <p:txBody>
          <a:bodyPr/>
          <a:lstStyle/>
          <a:p>
            <a:r>
              <a:rPr lang="en-US" sz="3600" dirty="0"/>
              <a:t>Option 3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8314ED2-09AE-48D7-B80F-F20FB449A9F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7186152" y="2207491"/>
            <a:ext cx="4128394" cy="3713915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/>
              <a:t>Beneficiary is refusing the item/equipment at this time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/>
              <a:t>Notifier (Medi-Rents) keeps on file (Scan in Fastrack) for documentation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/>
              <a:t>We will not bill Medicare or the Beneficiary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/>
              <a:t>No appeal rights</a:t>
            </a:r>
          </a:p>
        </p:txBody>
      </p:sp>
    </p:spTree>
    <p:extLst>
      <p:ext uri="{BB962C8B-B14F-4D97-AF65-F5344CB8AC3E}">
        <p14:creationId xmlns:p14="http://schemas.microsoft.com/office/powerpoint/2010/main" val="621140421"/>
      </p:ext>
    </p:extLst>
  </p:cSld>
  <p:clrMapOvr>
    <a:masterClrMapping/>
  </p:clrMapOvr>
  <p:transition spd="slow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851CE-E74E-4F65-BD43-7CE891BFD46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93136" y="436536"/>
            <a:ext cx="7711213" cy="970846"/>
          </a:xfrm>
        </p:spPr>
        <p:txBody>
          <a:bodyPr>
            <a:normAutofit/>
          </a:bodyPr>
          <a:lstStyle/>
          <a:p>
            <a:pPr algn="ctr"/>
            <a:r>
              <a:rPr lang="en-US" sz="4400" u="sng" dirty="0">
                <a:solidFill>
                  <a:srgbClr val="FFC000"/>
                </a:solidFill>
              </a:rPr>
              <a:t>*Sections H, I, J*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201610-C876-43F5-8FC0-8E1D4278E3C4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734815" y="1555405"/>
            <a:ext cx="1986922" cy="47148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600" dirty="0"/>
              <a:t>Section H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7D0EF7-0E39-44AA-BF79-F2C0687EE10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629759" y="1410922"/>
            <a:ext cx="1986923" cy="47148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600" b="1" u="sng" dirty="0">
                <a:solidFill>
                  <a:srgbClr val="92D050"/>
                </a:solidFill>
              </a:rPr>
              <a:t>Section I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4B7AFBF-1B33-44DC-B5B0-988350F3EFBC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8309834" y="1380877"/>
            <a:ext cx="2189030" cy="47148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dirty="0"/>
              <a:t>Section J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D7320C-D875-43D8-871D-4C8E73E53365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151075" y="2174916"/>
            <a:ext cx="3403158" cy="3165337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/>
              <a:t>Used to clarify information as necessary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/>
              <a:t>If information needed translated, wrote that here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EFEA9EA-8E66-41DA-94BC-8271DFB80B6E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3493819" y="2102997"/>
            <a:ext cx="5078683" cy="4186485"/>
          </a:xfrm>
        </p:spPr>
        <p:txBody>
          <a:bodyPr>
            <a:normAutofit fontScale="92500" lnSpcReduction="100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900" dirty="0"/>
              <a:t>Beneficiary signature OR representative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900" dirty="0"/>
              <a:t>If a representative for the beneficiary signs, </a:t>
            </a:r>
          </a:p>
          <a:p>
            <a:pPr marL="0" indent="0" algn="ctr">
              <a:buNone/>
            </a:pPr>
            <a:r>
              <a:rPr lang="en-US" sz="1900" b="1" i="1" dirty="0"/>
              <a:t>*should</a:t>
            </a:r>
            <a:r>
              <a:rPr lang="en-US" sz="1900" dirty="0"/>
              <a:t> be in </a:t>
            </a:r>
            <a:r>
              <a:rPr lang="en-US" sz="1900" b="1" dirty="0"/>
              <a:t>(PARENTHESES)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900" dirty="0"/>
              <a:t>Representative can be: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dirty="0"/>
              <a:t>Spouse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dirty="0"/>
              <a:t>Parent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dirty="0"/>
              <a:t>Adult Child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dirty="0"/>
              <a:t>Adult Sibling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dirty="0"/>
              <a:t>Close Friend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dirty="0"/>
              <a:t>Disinterested 3</a:t>
            </a:r>
            <a:r>
              <a:rPr lang="en-US" sz="1700" baseline="30000" dirty="0"/>
              <a:t>rd</a:t>
            </a:r>
            <a:r>
              <a:rPr lang="en-US" sz="1700" dirty="0"/>
              <a:t> Party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500" dirty="0"/>
              <a:t>group home care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500" dirty="0"/>
              <a:t>state guardian, other</a:t>
            </a:r>
          </a:p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A8FBF59-CEDF-45BE-9BD0-542A194EA735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8309834" y="2085231"/>
            <a:ext cx="2756857" cy="3445668"/>
          </a:xfrm>
        </p:spPr>
        <p:txBody>
          <a:bodyPr>
            <a:normAutofit/>
          </a:bodyPr>
          <a:lstStyle/>
          <a:p>
            <a:r>
              <a:rPr lang="en-US" sz="2400" b="1" dirty="0"/>
              <a:t>DATE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b="1" dirty="0"/>
              <a:t>Required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238170704"/>
      </p:ext>
    </p:extLst>
  </p:cSld>
  <p:clrMapOvr>
    <a:masterClrMapping/>
  </p:clrMapOvr>
  <p:transition spd="slow"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A361C-1241-4495-8B9B-4C1348E2156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37037" y="452438"/>
            <a:ext cx="8205746" cy="954943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Other considerations…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FFED5A-F91B-40A5-ADB7-E5A226CB950B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469900" y="1770857"/>
            <a:ext cx="4878388" cy="812800"/>
          </a:xfrm>
        </p:spPr>
        <p:txBody>
          <a:bodyPr/>
          <a:lstStyle/>
          <a:p>
            <a:r>
              <a:rPr lang="en-US" sz="2800" u="sng" dirty="0">
                <a:solidFill>
                  <a:srgbClr val="92D050"/>
                </a:solidFill>
              </a:rPr>
              <a:t>Beneficiary refuses to sign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BE9A44-7F95-4873-993C-4FF8978A340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555795" y="1770857"/>
            <a:ext cx="6373812" cy="884237"/>
          </a:xfrm>
        </p:spPr>
        <p:txBody>
          <a:bodyPr/>
          <a:lstStyle/>
          <a:p>
            <a:r>
              <a:rPr lang="en-US" sz="2800" u="sng" dirty="0">
                <a:solidFill>
                  <a:srgbClr val="92D050"/>
                </a:solidFill>
              </a:rPr>
              <a:t>Beneficiary changes their mind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6DF54D-B7AB-47CF-9F50-0E0935D42995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834887" y="2859088"/>
            <a:ext cx="3313113" cy="1755775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1800" b="1" dirty="0"/>
              <a:t>Notifier should CONSIDER not providing services UNLESS health/safety of the patient is in jeopardy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E477F42-C673-4965-8278-1ECD2CF7413E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5707754" y="2859088"/>
            <a:ext cx="5053012" cy="28590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800" b="1" dirty="0"/>
              <a:t>Annotation must include clear indication of all below: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b="1" dirty="0"/>
              <a:t>NEW OPTION selection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b="1" dirty="0"/>
              <a:t>Signature and date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b="1" dirty="0"/>
              <a:t>COPY is given to patient</a:t>
            </a:r>
          </a:p>
        </p:txBody>
      </p:sp>
    </p:spTree>
    <p:extLst>
      <p:ext uri="{BB962C8B-B14F-4D97-AF65-F5344CB8AC3E}">
        <p14:creationId xmlns:p14="http://schemas.microsoft.com/office/powerpoint/2010/main" val="1379884410"/>
      </p:ext>
    </p:extLst>
  </p:cSld>
  <p:clrMapOvr>
    <a:masterClrMapping/>
  </p:clrMapOvr>
  <p:transition spd="slow"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ame 2">
            <a:extLst>
              <a:ext uri="{FF2B5EF4-FFF2-40B4-BE49-F238E27FC236}">
                <a16:creationId xmlns:a16="http://schemas.microsoft.com/office/drawing/2014/main" id="{AA40E9E9-8664-4DF5-BF6A-76BF7EBF3B10}"/>
              </a:ext>
            </a:extLst>
          </p:cNvPr>
          <p:cNvSpPr/>
          <p:nvPr/>
        </p:nvSpPr>
        <p:spPr>
          <a:xfrm>
            <a:off x="1391478" y="944217"/>
            <a:ext cx="8921363" cy="4969565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FE41A4-49E7-4B10-9C09-CC6B01CA9FE3}"/>
              </a:ext>
            </a:extLst>
          </p:cNvPr>
          <p:cNvSpPr/>
          <p:nvPr/>
        </p:nvSpPr>
        <p:spPr>
          <a:xfrm>
            <a:off x="2393343" y="2967335"/>
            <a:ext cx="7116417" cy="923330"/>
          </a:xfrm>
          <a:prstGeom prst="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ubai" panose="020B0604020202020204" pitchFamily="34" charset="-78"/>
                <a:cs typeface="Dubai" panose="020B0604020202020204" pitchFamily="34" charset="-78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82123557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4E644-92F2-470C-98C4-D5946892DF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0" y="2346385"/>
            <a:ext cx="10904659" cy="3114136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Who is responsible for the ABN being completed correctly</a:t>
            </a:r>
          </a:p>
          <a:p>
            <a:r>
              <a:rPr lang="en-US" sz="2800" dirty="0"/>
              <a:t>What is an ABN</a:t>
            </a:r>
          </a:p>
          <a:p>
            <a:r>
              <a:rPr lang="en-US" sz="2800" dirty="0"/>
              <a:t>When is an ABN obtained </a:t>
            </a:r>
          </a:p>
          <a:p>
            <a:r>
              <a:rPr lang="en-US" sz="2800" dirty="0"/>
              <a:t>Where is an ABN sent once completed</a:t>
            </a:r>
          </a:p>
          <a:p>
            <a:r>
              <a:rPr lang="en-US" sz="2800" dirty="0"/>
              <a:t>Why is ABN needed</a:t>
            </a:r>
          </a:p>
          <a:p>
            <a:r>
              <a:rPr lang="en-US" sz="2800" dirty="0"/>
              <a:t>How is completed correctly for MEDICARE compliance 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B169A57-4B1E-48E3-BB24-2D8C96CE309B}"/>
              </a:ext>
            </a:extLst>
          </p:cNvPr>
          <p:cNvSpPr/>
          <p:nvPr/>
        </p:nvSpPr>
        <p:spPr>
          <a:xfrm>
            <a:off x="4951562" y="5287993"/>
            <a:ext cx="162176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?</a:t>
            </a:r>
            <a:endParaRPr lang="en-US" sz="80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BE0C4F-3889-46BD-AE9F-DC02A2C1C56C}"/>
              </a:ext>
            </a:extLst>
          </p:cNvPr>
          <p:cNvSpPr/>
          <p:nvPr/>
        </p:nvSpPr>
        <p:spPr>
          <a:xfrm>
            <a:off x="725527" y="1195474"/>
            <a:ext cx="1029903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952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Who, What, When, Where, Why</a:t>
            </a:r>
          </a:p>
        </p:txBody>
      </p:sp>
    </p:spTree>
    <p:extLst>
      <p:ext uri="{BB962C8B-B14F-4D97-AF65-F5344CB8AC3E}">
        <p14:creationId xmlns:p14="http://schemas.microsoft.com/office/powerpoint/2010/main" val="2831635604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503A7-539A-4855-B5B0-7D5C7EFA8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84319"/>
          </a:xfrm>
        </p:spPr>
        <p:txBody>
          <a:bodyPr/>
          <a:lstStyle/>
          <a:p>
            <a:pPr algn="ctr"/>
            <a:r>
              <a:rPr lang="en-US" dirty="0"/>
              <a:t>Common ABN Terms Used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385F8-4D79-48A7-93E0-CA1C2C58A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4" y="1304015"/>
            <a:ext cx="10789920" cy="5101268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Beneficiary</a:t>
            </a:r>
          </a:p>
          <a:p>
            <a:pPr lvl="1"/>
            <a:r>
              <a:rPr lang="en-US" sz="2000" dirty="0"/>
              <a:t>Patient enrolled and insured by Medicare that is receiving the benefit/services</a:t>
            </a:r>
          </a:p>
          <a:p>
            <a:r>
              <a:rPr lang="en-US" sz="2400" dirty="0"/>
              <a:t>Notifier </a:t>
            </a:r>
          </a:p>
          <a:p>
            <a:pPr lvl="1"/>
            <a:r>
              <a:rPr lang="en-US" sz="2000" dirty="0"/>
              <a:t>Medicare approved supplier for services notifying patient with ABN (Notice)</a:t>
            </a:r>
          </a:p>
          <a:p>
            <a:r>
              <a:rPr lang="en-US" sz="2200" dirty="0"/>
              <a:t>Supplier</a:t>
            </a:r>
          </a:p>
          <a:p>
            <a:pPr lvl="1"/>
            <a:r>
              <a:rPr lang="en-US" sz="2000" dirty="0"/>
              <a:t>Provider of services (Medi-rents &amp; Sales)</a:t>
            </a:r>
          </a:p>
          <a:p>
            <a:r>
              <a:rPr lang="en-US" sz="2400" dirty="0"/>
              <a:t>Annotation</a:t>
            </a:r>
          </a:p>
          <a:p>
            <a:pPr lvl="1"/>
            <a:r>
              <a:rPr lang="en-US" sz="2000" dirty="0"/>
              <a:t>Written change to document</a:t>
            </a:r>
          </a:p>
          <a:p>
            <a:r>
              <a:rPr lang="en-US" sz="2200" dirty="0"/>
              <a:t>Criteria for coverage</a:t>
            </a:r>
          </a:p>
          <a:p>
            <a:pPr lvl="1"/>
            <a:r>
              <a:rPr lang="en-US" sz="2000" dirty="0"/>
              <a:t>Medicare pre-determined list of “needs” based on medical documentation to approve or deny the service. Supplier submit what is received from prescriber.</a:t>
            </a:r>
          </a:p>
          <a:p>
            <a:r>
              <a:rPr lang="en-US" sz="2200" dirty="0"/>
              <a:t>Prescriber</a:t>
            </a:r>
          </a:p>
          <a:p>
            <a:pPr lvl="1"/>
            <a:r>
              <a:rPr lang="en-US" sz="2000" dirty="0"/>
              <a:t>Doctor, or other ordering practitioner (Nurse Practitioner, Physician Assistant </a:t>
            </a:r>
            <a:r>
              <a:rPr lang="en-US" sz="2000" dirty="0" err="1"/>
              <a:t>etc</a:t>
            </a:r>
            <a:r>
              <a:rPr lang="en-US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55105652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D0507-1390-4B2A-ADBE-5EB50171D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705" y="267419"/>
            <a:ext cx="6607835" cy="621964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Q: </a:t>
            </a:r>
            <a:r>
              <a:rPr lang="en-US" b="1" u="sng" dirty="0">
                <a:solidFill>
                  <a:srgbClr val="00B0F0"/>
                </a:solidFill>
              </a:rPr>
              <a:t>Who</a:t>
            </a:r>
            <a:r>
              <a:rPr lang="en-US" u="sng" dirty="0"/>
              <a:t> is responsible for the ABN needed/issuing?</a:t>
            </a:r>
            <a:br>
              <a:rPr lang="en-US" u="sng" dirty="0"/>
            </a:br>
            <a:br>
              <a:rPr lang="en-US" dirty="0"/>
            </a:br>
            <a:r>
              <a:rPr lang="en-US" b="1" dirty="0"/>
              <a:t>A: </a:t>
            </a:r>
            <a:r>
              <a:rPr lang="en-US" dirty="0"/>
              <a:t>Documentation Dept</a:t>
            </a:r>
            <a:br>
              <a:rPr lang="en-US" dirty="0"/>
            </a:br>
            <a:br>
              <a:rPr lang="en-US" dirty="0"/>
            </a:br>
            <a:r>
              <a:rPr lang="en-US" b="1" dirty="0"/>
              <a:t>Q: </a:t>
            </a:r>
            <a:r>
              <a:rPr lang="en-US" b="1" u="sng" dirty="0">
                <a:solidFill>
                  <a:srgbClr val="00B0F0"/>
                </a:solidFill>
              </a:rPr>
              <a:t>Who</a:t>
            </a:r>
            <a:r>
              <a:rPr lang="en-US" u="sng" dirty="0"/>
              <a:t> is responsible that it be completed correctly?</a:t>
            </a:r>
            <a:br>
              <a:rPr lang="en-US" u="sng" dirty="0"/>
            </a:br>
            <a:br>
              <a:rPr lang="en-US" u="sng" dirty="0"/>
            </a:br>
            <a:r>
              <a:rPr lang="en-US" b="1" dirty="0"/>
              <a:t>A: Primary </a:t>
            </a:r>
            <a:r>
              <a:rPr lang="en-US" dirty="0"/>
              <a:t>Delivery teammate: </a:t>
            </a:r>
            <a:r>
              <a:rPr lang="en-US" sz="3100" dirty="0"/>
              <a:t>*Who is delivering, driver, tech, RT, Sales, FedEx (via CS)</a:t>
            </a:r>
            <a:br>
              <a:rPr lang="en-US" dirty="0"/>
            </a:b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85986E-DC80-48BE-9CDD-56D6BA67C081}"/>
              </a:ext>
            </a:extLst>
          </p:cNvPr>
          <p:cNvSpPr txBox="1"/>
          <p:nvPr/>
        </p:nvSpPr>
        <p:spPr>
          <a:xfrm>
            <a:off x="7099541" y="1751161"/>
            <a:ext cx="460075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Customer Service</a:t>
            </a:r>
          </a:p>
          <a:p>
            <a:pPr algn="ctr"/>
            <a:endParaRPr lang="en-US" sz="2800" u="sng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en-US" sz="2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</a:t>
            </a:r>
            <a:r>
              <a:rPr lang="en-US" sz="280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May</a:t>
            </a:r>
            <a:r>
              <a:rPr lang="en-US" sz="2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obtain an ABN on th</a:t>
            </a:r>
            <a:r>
              <a:rPr lang="en-US" sz="2800" dirty="0"/>
              <a:t>e front end for</a:t>
            </a:r>
            <a:r>
              <a:rPr lang="en-US" sz="2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Fed Ex or if designated representative is not going to be </a:t>
            </a:r>
            <a:r>
              <a:rPr lang="en-US" sz="2800" dirty="0"/>
              <a:t>available at </a:t>
            </a:r>
            <a:r>
              <a:rPr lang="en-US" sz="2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delivery.</a:t>
            </a:r>
          </a:p>
          <a:p>
            <a:pPr algn="ctr"/>
            <a:r>
              <a:rPr lang="en-US" sz="2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</a:t>
            </a:r>
            <a:r>
              <a:rPr lang="en-US" b="1" kern="1200" dirty="0">
                <a:solidFill>
                  <a:srgbClr val="92D050"/>
                </a:solidFill>
                <a:latin typeface="+mn-lt"/>
                <a:ea typeface="+mn-ea"/>
                <a:cs typeface="+mn-cs"/>
              </a:rPr>
              <a:t>Order should not be held if there is a representative available to sign on behalf of the patient/via driver</a:t>
            </a:r>
            <a:endParaRPr lang="en-US" sz="2000" b="1" kern="1200" dirty="0">
              <a:solidFill>
                <a:srgbClr val="92D05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2005915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94E86-6BC2-4CEB-B764-BAF42F2C6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562284"/>
            <a:ext cx="10353762" cy="1017766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What is a Medicare ABN?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48777-E70D-46B0-A56A-3136B3EBD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281" y="1580050"/>
            <a:ext cx="10583791" cy="479689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600" b="1" dirty="0"/>
              <a:t>Advanced beneficiary notice:</a:t>
            </a:r>
            <a:r>
              <a:rPr lang="en-US" sz="2600" dirty="0"/>
              <a:t> Informs the beneficiary that services may not meet the criteria for coverage. It informs that they may be financially responsible if services denied.</a:t>
            </a:r>
            <a:endParaRPr lang="en-US" sz="2600" b="1" dirty="0"/>
          </a:p>
          <a:p>
            <a:pPr>
              <a:lnSpc>
                <a:spcPct val="150000"/>
              </a:lnSpc>
            </a:pPr>
            <a:r>
              <a:rPr lang="en-US" sz="2400" dirty="0"/>
              <a:t>What types of ABN are there?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Over the Allowed Amount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Non-Covered Benefit</a:t>
            </a:r>
          </a:p>
        </p:txBody>
      </p:sp>
    </p:spTree>
    <p:extLst>
      <p:ext uri="{BB962C8B-B14F-4D97-AF65-F5344CB8AC3E}">
        <p14:creationId xmlns:p14="http://schemas.microsoft.com/office/powerpoint/2010/main" val="60839792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5F824-5D81-44E7-8FE1-ED63517B6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When is a Medicare ABN obtained?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1AC06F-B50C-4319-80EA-DAA6150CC1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4139589"/>
          </a:xfrm>
        </p:spPr>
        <p:txBody>
          <a:bodyPr>
            <a:normAutofit fontScale="92500"/>
          </a:bodyPr>
          <a:lstStyle/>
          <a:p>
            <a:pPr marL="36900" indent="0">
              <a:buNone/>
            </a:pPr>
            <a:r>
              <a:rPr lang="en-US" sz="2400" b="1" dirty="0"/>
              <a:t>*ABN must be completed </a:t>
            </a:r>
            <a:r>
              <a:rPr lang="en-US" sz="2400" b="1" u="sng" dirty="0"/>
              <a:t>before</a:t>
            </a:r>
            <a:r>
              <a:rPr lang="en-US" sz="2400" b="1" dirty="0"/>
              <a:t> the deliver</a:t>
            </a:r>
          </a:p>
          <a:p>
            <a:r>
              <a:rPr lang="en-US" sz="2400" dirty="0"/>
              <a:t>ABN SHOULD NOT HOLD UP SET UPS *unless patient refused</a:t>
            </a:r>
          </a:p>
          <a:p>
            <a:r>
              <a:rPr lang="en-US" sz="2400" dirty="0"/>
              <a:t>Check with Documentation dept if there is an issue obtaining before holding delivery (some ABN’s may be “voluntary”</a:t>
            </a:r>
          </a:p>
          <a:p>
            <a:pPr marL="36900" indent="0">
              <a:buNone/>
            </a:pPr>
            <a:r>
              <a:rPr lang="en-US" sz="2400" b="1" dirty="0"/>
              <a:t>	</a:t>
            </a:r>
          </a:p>
          <a:p>
            <a:pPr marL="36900" indent="0">
              <a:buNone/>
            </a:pPr>
            <a:r>
              <a:rPr lang="en-US" sz="2400" b="1" dirty="0">
                <a:ln>
                  <a:noFill/>
                </a:ln>
                <a:solidFill>
                  <a:prstClr val="white"/>
                </a:solidFill>
                <a:effectLst/>
              </a:rPr>
              <a:t>*ABN </a:t>
            </a:r>
            <a:r>
              <a:rPr lang="en-US" sz="2400" b="1" u="sng" dirty="0">
                <a:ln>
                  <a:noFill/>
                </a:ln>
                <a:solidFill>
                  <a:prstClr val="white"/>
                </a:solidFill>
                <a:effectLst/>
              </a:rPr>
              <a:t>CAN</a:t>
            </a:r>
            <a:r>
              <a:rPr lang="en-US" sz="2400" b="1" dirty="0">
                <a:ln>
                  <a:noFill/>
                </a:ln>
                <a:solidFill>
                  <a:prstClr val="white"/>
                </a:solidFill>
                <a:effectLst/>
              </a:rPr>
              <a:t> be electronically signed</a:t>
            </a:r>
          </a:p>
          <a:p>
            <a:r>
              <a:rPr lang="en-US" sz="2400" dirty="0">
                <a:ln>
                  <a:noFill/>
                </a:ln>
                <a:solidFill>
                  <a:prstClr val="white"/>
                </a:solidFill>
                <a:effectLst/>
              </a:rPr>
              <a:t>Must be given the option of a paper delivery of ABN</a:t>
            </a:r>
          </a:p>
          <a:p>
            <a:endParaRPr lang="en-US" sz="2200" dirty="0">
              <a:ln>
                <a:noFill/>
              </a:ln>
              <a:solidFill>
                <a:prstClr val="white"/>
              </a:solidFill>
              <a:effectLst/>
            </a:endParaRPr>
          </a:p>
          <a:p>
            <a:pPr marL="36900" indent="0" algn="ctr">
              <a:buNone/>
            </a:pPr>
            <a:r>
              <a:rPr lang="en-US" sz="3000" u="sng" dirty="0">
                <a:ln>
                  <a:noFill/>
                </a:ln>
                <a:solidFill>
                  <a:srgbClr val="FF0000"/>
                </a:solidFill>
                <a:effectLst/>
              </a:rPr>
              <a:t>*Patient is to be given a copy for their records with both options*</a:t>
            </a:r>
          </a:p>
          <a:p>
            <a:pPr marL="36900" indent="0">
              <a:buNone/>
            </a:pPr>
            <a:endParaRPr lang="en-US" sz="2400" b="1" dirty="0">
              <a:ln>
                <a:noFill/>
              </a:ln>
              <a:solidFill>
                <a:prstClr val="white"/>
              </a:solidFill>
              <a:effectLst/>
            </a:endParaRPr>
          </a:p>
          <a:p>
            <a:endParaRPr lang="en-US" sz="2400" b="1" dirty="0">
              <a:ln>
                <a:noFill/>
              </a:ln>
              <a:solidFill>
                <a:prstClr val="white"/>
              </a:solidFill>
              <a:effectLst/>
            </a:endParaRPr>
          </a:p>
          <a:p>
            <a:pPr marL="36900" indent="0">
              <a:buNone/>
            </a:pP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FC776D9-B196-4608-ABAD-D90B8FD2582E}"/>
              </a:ext>
            </a:extLst>
          </p:cNvPr>
          <p:cNvSpPr txBox="1">
            <a:spLocks/>
          </p:cNvSpPr>
          <p:nvPr/>
        </p:nvSpPr>
        <p:spPr>
          <a:xfrm>
            <a:off x="585926" y="4651899"/>
            <a:ext cx="11185864" cy="1220139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6900" indent="0">
              <a:buFont typeface="Wingdings 2" charset="2"/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590114197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CE291-3EEE-425D-AE06-9ED8882CC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0303" y="452718"/>
            <a:ext cx="9374587" cy="140053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Where is a Medicare ABN </a:t>
            </a:r>
            <a:r>
              <a:rPr lang="en-US" u="sng" dirty="0">
                <a:solidFill>
                  <a:srgbClr val="00B0F0"/>
                </a:solidFill>
              </a:rPr>
              <a:t>sent</a:t>
            </a:r>
            <a:r>
              <a:rPr lang="en-US" dirty="0"/>
              <a:t> once completed?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C2C9D-144A-4224-A402-D981C1FBC4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900" lvl="0" indent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2400" b="1" dirty="0">
                <a:ln>
                  <a:noFill/>
                </a:ln>
                <a:solidFill>
                  <a:prstClr val="white"/>
                </a:solidFill>
                <a:effectLst/>
              </a:rPr>
              <a:t>*ABN must be sent in with delivery paperwork</a:t>
            </a:r>
          </a:p>
          <a:p>
            <a:pPr marL="36900" lvl="0" indent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2400" dirty="0">
                <a:ln>
                  <a:noFill/>
                </a:ln>
                <a:solidFill>
                  <a:prstClr val="white"/>
                </a:solidFill>
                <a:effectLst/>
              </a:rPr>
              <a:t>	-Unless it was done on the front end electronically</a:t>
            </a:r>
          </a:p>
          <a:p>
            <a:pPr marL="36900" lvl="0" indent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2400" dirty="0">
              <a:ln>
                <a:noFill/>
              </a:ln>
              <a:solidFill>
                <a:prstClr val="white"/>
              </a:solidFill>
              <a:effectLst/>
            </a:endParaRPr>
          </a:p>
          <a:p>
            <a:pPr marL="36900" lvl="0" indent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2400" dirty="0">
                <a:ln>
                  <a:noFill/>
                </a:ln>
                <a:solidFill>
                  <a:prstClr val="white"/>
                </a:solidFill>
                <a:effectLst/>
              </a:rPr>
              <a:t>*</a:t>
            </a:r>
            <a:r>
              <a:rPr lang="en-US" sz="2400" b="1" dirty="0">
                <a:ln>
                  <a:noFill/>
                </a:ln>
                <a:solidFill>
                  <a:prstClr val="white"/>
                </a:solidFill>
                <a:effectLst/>
              </a:rPr>
              <a:t>ABN </a:t>
            </a:r>
            <a:r>
              <a:rPr lang="en-US" sz="2400" b="1" u="sng" dirty="0">
                <a:ln>
                  <a:noFill/>
                </a:ln>
                <a:solidFill>
                  <a:prstClr val="white"/>
                </a:solidFill>
                <a:effectLst/>
              </a:rPr>
              <a:t>CAN</a:t>
            </a:r>
            <a:r>
              <a:rPr lang="en-US" sz="2400" b="1" dirty="0">
                <a:ln>
                  <a:noFill/>
                </a:ln>
                <a:solidFill>
                  <a:prstClr val="white"/>
                </a:solidFill>
                <a:effectLst/>
              </a:rPr>
              <a:t> be electronically signed</a:t>
            </a:r>
          </a:p>
          <a:p>
            <a:pPr marL="36900" indent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2400" dirty="0">
                <a:ln>
                  <a:noFill/>
                </a:ln>
                <a:solidFill>
                  <a:prstClr val="white"/>
                </a:solidFill>
                <a:effectLst/>
              </a:rPr>
              <a:t>	-Must be sent through HIPAA compliant email and scanned with delivery paperwork</a:t>
            </a:r>
          </a:p>
          <a:p>
            <a:pPr marL="369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204114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0A3E4-4DB6-4D60-8D42-8BAB5E71D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0556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Why is a Medicare ABN </a:t>
            </a:r>
            <a:r>
              <a:rPr lang="en-US" u="sng" dirty="0">
                <a:solidFill>
                  <a:srgbClr val="00B0F0"/>
                </a:solidFill>
              </a:rPr>
              <a:t>needed</a:t>
            </a:r>
            <a:r>
              <a:rPr lang="en-US" dirty="0"/>
              <a:t>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FD7E3-BCD4-4538-9800-3E754396D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293" y="1358283"/>
            <a:ext cx="11354540" cy="5033639"/>
          </a:xfrm>
        </p:spPr>
        <p:txBody>
          <a:bodyPr>
            <a:normAutofit lnSpcReduction="10000"/>
          </a:bodyPr>
          <a:lstStyle/>
          <a:p>
            <a:pPr marL="36900" indent="0">
              <a:buNone/>
            </a:pPr>
            <a:r>
              <a:rPr lang="en-US" sz="3600" dirty="0"/>
              <a:t>Examples: (links)</a:t>
            </a:r>
          </a:p>
          <a:p>
            <a:pPr marL="450000" lvl="1" indent="0">
              <a:buNone/>
            </a:pPr>
            <a:r>
              <a:rPr lang="en-US" sz="2400" dirty="0">
                <a:solidFill>
                  <a:srgbClr val="92D050"/>
                </a:solidFill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Blank ABN</a:t>
            </a:r>
            <a:r>
              <a:rPr lang="en-US" sz="2400" dirty="0">
                <a:solidFill>
                  <a:srgbClr val="92D050"/>
                </a:solidFill>
              </a:rPr>
              <a:t>: </a:t>
            </a:r>
            <a:r>
              <a:rPr lang="en-US" sz="2400" dirty="0"/>
              <a:t>Example-this will be pre-filled by Medi-Rents</a:t>
            </a:r>
          </a:p>
          <a:p>
            <a:pPr marL="450000" lvl="1" indent="0">
              <a:buNone/>
            </a:pPr>
            <a:r>
              <a:rPr lang="en-US" sz="2400" dirty="0">
                <a:solidFill>
                  <a:srgbClr val="92D050"/>
                </a:solidFill>
                <a:hlinkClick r:id="rId3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Over the allowed amount</a:t>
            </a:r>
            <a:r>
              <a:rPr lang="en-US" sz="2400" dirty="0">
                <a:solidFill>
                  <a:srgbClr val="92D050"/>
                </a:solidFill>
              </a:rPr>
              <a:t>: </a:t>
            </a:r>
            <a:r>
              <a:rPr lang="en-US" sz="2400" dirty="0"/>
              <a:t>Quantity/Frequency is more than covered which may deny payment</a:t>
            </a:r>
          </a:p>
          <a:p>
            <a:pPr marL="450000" lvl="1" indent="0">
              <a:buNone/>
            </a:pPr>
            <a:r>
              <a:rPr lang="en-US" sz="2400" dirty="0">
                <a:solidFill>
                  <a:srgbClr val="92D050"/>
                </a:solidFill>
                <a:hlinkClick r:id="rId3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Non </a:t>
            </a:r>
            <a:r>
              <a:rPr lang="en-US" sz="2400" dirty="0">
                <a:solidFill>
                  <a:srgbClr val="92D050"/>
                </a:solidFill>
                <a:hlinkClick r:id="rId4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covered</a:t>
            </a:r>
            <a:r>
              <a:rPr lang="en-US" sz="2400" dirty="0">
                <a:solidFill>
                  <a:srgbClr val="92D050"/>
                </a:solidFill>
              </a:rPr>
              <a:t>: </a:t>
            </a:r>
            <a:r>
              <a:rPr lang="en-US" sz="2400" dirty="0"/>
              <a:t>(optional)* confirm with Doc Dept management, Medicare Lead</a:t>
            </a:r>
          </a:p>
          <a:p>
            <a:pPr marL="450000" lvl="1" indent="0">
              <a:buNone/>
            </a:pPr>
            <a:r>
              <a:rPr lang="en-US" sz="2000" dirty="0"/>
              <a:t>	Can be issued if non-covered item for beneficiaries condition or excluded benefit</a:t>
            </a:r>
          </a:p>
          <a:p>
            <a:pPr marL="36900" indent="0">
              <a:buNone/>
            </a:pPr>
            <a:r>
              <a:rPr lang="en-US" sz="2800" b="1" u="sng" dirty="0"/>
              <a:t>Events that cause issuance of ABN</a:t>
            </a:r>
            <a:endParaRPr lang="en-US" sz="2400" b="1" u="sng" dirty="0"/>
          </a:p>
          <a:p>
            <a:r>
              <a:rPr lang="en-US" sz="2400" dirty="0"/>
              <a:t>Initiation of service* when necessary</a:t>
            </a:r>
          </a:p>
          <a:p>
            <a:pPr lvl="1"/>
            <a:r>
              <a:rPr lang="en-US" sz="2000" dirty="0"/>
              <a:t>Determined by doc dept</a:t>
            </a:r>
          </a:p>
          <a:p>
            <a:r>
              <a:rPr lang="en-US" sz="2400" dirty="0"/>
              <a:t>Decrease in frequency or amount of services/care</a:t>
            </a:r>
          </a:p>
          <a:p>
            <a:r>
              <a:rPr lang="en-US" sz="2400" dirty="0"/>
              <a:t>Termination: discontinuation of certain items of service</a:t>
            </a:r>
          </a:p>
        </p:txBody>
      </p:sp>
    </p:spTree>
    <p:extLst>
      <p:ext uri="{BB962C8B-B14F-4D97-AF65-F5344CB8AC3E}">
        <p14:creationId xmlns:p14="http://schemas.microsoft.com/office/powerpoint/2010/main" val="827931729"/>
      </p:ext>
    </p:extLst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CA8BD-9EF8-4DC6-B5B3-6E02380EC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670" y="609600"/>
            <a:ext cx="10373179" cy="97045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How to complete</a:t>
            </a:r>
            <a:r>
              <a:rPr lang="en-US" dirty="0">
                <a:solidFill>
                  <a:srgbClr val="92D050"/>
                </a:solidFill>
              </a:rPr>
              <a:t> </a:t>
            </a:r>
            <a:r>
              <a:rPr lang="en-US" u="sng" dirty="0">
                <a:solidFill>
                  <a:srgbClr val="92D050"/>
                </a:solidFill>
              </a:rPr>
              <a:t>correctly</a:t>
            </a:r>
            <a:r>
              <a:rPr lang="en-US" dirty="0">
                <a:solidFill>
                  <a:srgbClr val="92D050"/>
                </a:solidFill>
              </a:rPr>
              <a:t> </a:t>
            </a:r>
            <a:r>
              <a:rPr lang="en-US" dirty="0"/>
              <a:t>for Medicare compliance?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281E42-608A-41F0-A8B8-7AA9D6E2E0FF}"/>
              </a:ext>
            </a:extLst>
          </p:cNvPr>
          <p:cNvSpPr txBox="1"/>
          <p:nvPr/>
        </p:nvSpPr>
        <p:spPr>
          <a:xfrm>
            <a:off x="591671" y="1864659"/>
            <a:ext cx="10578353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solidFill>
                  <a:srgbClr val="92D050"/>
                </a:solidFill>
              </a:rPr>
              <a:t>Sections:</a:t>
            </a:r>
            <a:r>
              <a:rPr lang="en-US" sz="3200" b="1" dirty="0">
                <a:solidFill>
                  <a:srgbClr val="92D050"/>
                </a:solidFill>
              </a:rPr>
              <a:t> </a:t>
            </a:r>
            <a:r>
              <a:rPr lang="en-US" sz="3200" dirty="0">
                <a:solidFill>
                  <a:srgbClr val="92D050"/>
                </a:solidFill>
              </a:rPr>
              <a:t>A, B, C, D, E, F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u="sng" dirty="0"/>
              <a:t>Pre-filled by Doc Dept (but can be handwritten)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n-US" sz="2400" b="1" dirty="0"/>
              <a:t>Notifier</a:t>
            </a:r>
            <a:r>
              <a:rPr lang="en-US" sz="2400" dirty="0"/>
              <a:t>-(Medi-Rents Info)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Patient name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n-US" sz="2400" b="1" dirty="0"/>
              <a:t>Identification # </a:t>
            </a:r>
            <a:r>
              <a:rPr lang="en-US" sz="2400" dirty="0"/>
              <a:t>(Fastrack ID#)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</a:t>
            </a:r>
            <a:r>
              <a:rPr lang="en-US" sz="2400" b="1" dirty="0"/>
              <a:t>.</a:t>
            </a:r>
            <a:r>
              <a:rPr 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F.- 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Item, Reason, Cost</a:t>
            </a: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F. we will include a reasonable cost</a:t>
            </a:r>
          </a:p>
          <a:p>
            <a:r>
              <a:rPr lang="en-US" sz="3200" b="1" dirty="0">
                <a:solidFill>
                  <a:srgbClr val="FFC000"/>
                </a:solidFill>
              </a:rPr>
              <a:t>G. OPTIONS</a:t>
            </a:r>
            <a:r>
              <a:rPr lang="en-US" sz="3200" dirty="0">
                <a:solidFill>
                  <a:srgbClr val="FFC000"/>
                </a:solidFill>
              </a:rPr>
              <a:t> (next slide)</a:t>
            </a:r>
            <a:endParaRPr lang="en-US" sz="3200" kern="12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026637"/>
      </p:ext>
    </p:extLst>
  </p:cSld>
  <p:clrMapOvr>
    <a:masterClrMapping/>
  </p:clrMapOvr>
  <p:transition spd="slow">
    <p:randomBar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</TotalTime>
  <Words>707</Words>
  <Application>Microsoft Office PowerPoint</Application>
  <PresentationFormat>Widescreen</PresentationFormat>
  <Paragraphs>114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Candara</vt:lpstr>
      <vt:lpstr>Century Gothic</vt:lpstr>
      <vt:lpstr>Dubai</vt:lpstr>
      <vt:lpstr>Wingdings 2</vt:lpstr>
      <vt:lpstr>Wingdings 3</vt:lpstr>
      <vt:lpstr>Ion</vt:lpstr>
      <vt:lpstr>Medicare ABNs Simplified!</vt:lpstr>
      <vt:lpstr>PowerPoint Presentation</vt:lpstr>
      <vt:lpstr>Common ABN Terms Used</vt:lpstr>
      <vt:lpstr>Q: Who is responsible for the ABN needed/issuing?  A: Documentation Dept  Q: Who is responsible that it be completed correctly?  A: Primary Delivery teammate: *Who is delivering, driver, tech, RT, Sales, FedEx (via CS) </vt:lpstr>
      <vt:lpstr>What is a Medicare ABN?</vt:lpstr>
      <vt:lpstr>When is a Medicare ABN obtained?</vt:lpstr>
      <vt:lpstr>Where is a Medicare ABN sent once completed? </vt:lpstr>
      <vt:lpstr>Why is a Medicare ABN needed? </vt:lpstr>
      <vt:lpstr>How to complete correctly for Medicare compliance?</vt:lpstr>
      <vt:lpstr>*Section G: Beneficiary Options*</vt:lpstr>
      <vt:lpstr>*Sections H, I, J*</vt:lpstr>
      <vt:lpstr>Other considerations…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ABN training</dc:title>
  <dc:creator>Angela Green</dc:creator>
  <cp:lastModifiedBy>Angela Green</cp:lastModifiedBy>
  <cp:revision>38</cp:revision>
  <dcterms:created xsi:type="dcterms:W3CDTF">2018-12-30T21:27:13Z</dcterms:created>
  <dcterms:modified xsi:type="dcterms:W3CDTF">2018-12-31T01:29:14Z</dcterms:modified>
</cp:coreProperties>
</file>